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A132"/>
    <a:srgbClr val="34B7AF"/>
    <a:srgbClr val="CC995B"/>
    <a:srgbClr val="2CA1DB"/>
    <a:srgbClr val="1D4999"/>
    <a:srgbClr val="EDDD21"/>
    <a:srgbClr val="002868"/>
    <a:srgbClr val="8B744B"/>
    <a:srgbClr val="675C76"/>
    <a:srgbClr val="2E5C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6374" autoAdjust="0"/>
  </p:normalViewPr>
  <p:slideViewPr>
    <p:cSldViewPr snapToGrid="0">
      <p:cViewPr varScale="1">
        <p:scale>
          <a:sx n="84" d="100"/>
          <a:sy n="84" d="100"/>
        </p:scale>
        <p:origin x="289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06/07/2021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7844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06/07/2021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2810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06/07/2021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46089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06/07/2021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0649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06/07/2021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55333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06/07/2021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06210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06/07/2021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3060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06/07/2021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6828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06/07/2021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7757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06/07/2021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30169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06/07/2021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39856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4A04D-FEAD-41D0-ABCB-2EFF059D7E74}" type="datetimeFigureOut">
              <a:rPr lang="es-MX" smtClean="0"/>
              <a:t>06/07/2021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3844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14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3.png"/><Relationship Id="rId5" Type="http://schemas.openxmlformats.org/officeDocument/2006/relationships/image" Target="../media/image9.png"/><Relationship Id="rId10" Type="http://schemas.microsoft.com/office/2007/relationships/hdphoto" Target="../media/hdphoto2.wdp"/><Relationship Id="rId4" Type="http://schemas.openxmlformats.org/officeDocument/2006/relationships/image" Target="../media/image8.png"/><Relationship Id="rId9" Type="http://schemas.openxmlformats.org/officeDocument/2006/relationships/image" Target="../media/image12.png"/><Relationship Id="rId1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298A8743-0B29-421A-A1A4-748F069EFE9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686" b="11824"/>
          <a:stretch/>
        </p:blipFill>
        <p:spPr>
          <a:xfrm>
            <a:off x="4940031" y="7147931"/>
            <a:ext cx="1917970" cy="1996069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6A541629-56DE-4771-9FB1-D88878880F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991" y="8442163"/>
            <a:ext cx="4270916" cy="529802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4FE8278B-3BB8-4DE5-95E9-9656C710F7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140" y="7442084"/>
            <a:ext cx="3663311" cy="719333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49327317-60FF-443F-AC78-23EA6E087BD6}"/>
              </a:ext>
            </a:extLst>
          </p:cNvPr>
          <p:cNvSpPr/>
          <p:nvPr/>
        </p:nvSpPr>
        <p:spPr>
          <a:xfrm>
            <a:off x="0" y="0"/>
            <a:ext cx="6858000" cy="17203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40AAE743-9BFD-4FCB-BD86-353F6B3C4B9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64" b="13062"/>
          <a:stretch/>
        </p:blipFill>
        <p:spPr>
          <a:xfrm>
            <a:off x="6072056" y="317541"/>
            <a:ext cx="785175" cy="375153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6A106407-E3C2-4CFF-BE16-DBA4610084F2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56" y="493408"/>
            <a:ext cx="3983123" cy="1100233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A8E16016-B043-4BAB-8BC3-B8B8F456F162}"/>
              </a:ext>
            </a:extLst>
          </p:cNvPr>
          <p:cNvSpPr txBox="1"/>
          <p:nvPr/>
        </p:nvSpPr>
        <p:spPr>
          <a:xfrm>
            <a:off x="128314" y="4846900"/>
            <a:ext cx="6140893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20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Gotham Black" pitchFamily="50" charset="0"/>
              </a:rPr>
              <a:t>Carpe Diem Capital es una compañía de</a:t>
            </a:r>
          </a:p>
          <a:p>
            <a:pPr algn="ctr"/>
            <a:r>
              <a:rPr lang="es-MX" sz="20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Gotham Black" pitchFamily="50" charset="0"/>
              </a:rPr>
              <a:t>servicios financieros de alta calidad</a:t>
            </a:r>
          </a:p>
          <a:p>
            <a:pPr algn="ctr"/>
            <a:r>
              <a:rPr lang="es-MX" sz="20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Gotham Black" pitchFamily="50" charset="0"/>
              </a:rPr>
              <a:t>enfocada en </a:t>
            </a:r>
            <a:r>
              <a:rPr lang="es-MX" sz="2000" i="0" dirty="0">
                <a:solidFill>
                  <a:srgbClr val="CAA132"/>
                </a:solidFill>
                <a:effectLst/>
                <a:latin typeface="Gotham Black" pitchFamily="50" charset="0"/>
              </a:rPr>
              <a:t>brindar soluciones</a:t>
            </a:r>
          </a:p>
          <a:p>
            <a:pPr algn="ctr"/>
            <a:r>
              <a:rPr lang="es-MX" sz="2000" i="0" dirty="0">
                <a:solidFill>
                  <a:srgbClr val="CAA132"/>
                </a:solidFill>
                <a:effectLst/>
                <a:latin typeface="Gotham Black" pitchFamily="50" charset="0"/>
              </a:rPr>
              <a:t>integrales únicas a personas físicas y</a:t>
            </a:r>
          </a:p>
          <a:p>
            <a:pPr algn="ctr"/>
            <a:r>
              <a:rPr lang="es-MX" sz="2000" i="0" dirty="0">
                <a:solidFill>
                  <a:srgbClr val="CAA132"/>
                </a:solidFill>
                <a:effectLst/>
                <a:latin typeface="Gotham Black" pitchFamily="50" charset="0"/>
              </a:rPr>
              <a:t>morales </a:t>
            </a:r>
            <a:r>
              <a:rPr lang="es-MX" sz="20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Gotham Black" pitchFamily="50" charset="0"/>
              </a:rPr>
              <a:t>con la finalidad de que</a:t>
            </a:r>
          </a:p>
          <a:p>
            <a:pPr algn="ctr"/>
            <a:r>
              <a:rPr lang="es-MX" sz="20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Gotham Black" pitchFamily="50" charset="0"/>
              </a:rPr>
              <a:t>obtengan valor agregado en su</a:t>
            </a:r>
          </a:p>
          <a:p>
            <a:pPr algn="ctr"/>
            <a:r>
              <a:rPr lang="es-MX" sz="20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Gotham Black" pitchFamily="50" charset="0"/>
              </a:rPr>
              <a:t>estrategia corporativa 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ED75CED7-37A2-4C13-8046-C9DB35B10196}"/>
              </a:ext>
            </a:extLst>
          </p:cNvPr>
          <p:cNvSpPr/>
          <p:nvPr/>
        </p:nvSpPr>
        <p:spPr>
          <a:xfrm>
            <a:off x="0" y="4251244"/>
            <a:ext cx="6400800" cy="41349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1B9B39F1-12D4-47EF-A0FC-98D2EF8FC6D0}"/>
              </a:ext>
            </a:extLst>
          </p:cNvPr>
          <p:cNvSpPr txBox="1"/>
          <p:nvPr/>
        </p:nvSpPr>
        <p:spPr>
          <a:xfrm>
            <a:off x="259907" y="4287544"/>
            <a:ext cx="58121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1800" spc="300" dirty="0">
                <a:solidFill>
                  <a:srgbClr val="1C1E21"/>
                </a:solidFill>
                <a:effectLst/>
                <a:latin typeface="D-DIN" panose="020B0504030202030204" pitchFamily="34" charset="0"/>
                <a:ea typeface="Arial" panose="020B0604020202020204" pitchFamily="34" charset="0"/>
              </a:rPr>
              <a:t>SERVICIOS FINANCIEROS DE ALTA CALIDAD</a:t>
            </a:r>
            <a:endParaRPr lang="es-MX" spc="300" dirty="0">
              <a:latin typeface="D-DIN" panose="020B050403020203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A1F66EF-1D55-4B71-843C-E13720302EE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5500" t="13832" r="36667" b="63539"/>
          <a:stretch/>
        </p:blipFill>
        <p:spPr>
          <a:xfrm>
            <a:off x="643854" y="2161468"/>
            <a:ext cx="4190197" cy="1845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295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Imagen 31">
            <a:extLst>
              <a:ext uri="{FF2B5EF4-FFF2-40B4-BE49-F238E27FC236}">
                <a16:creationId xmlns:a16="http://schemas.microsoft.com/office/drawing/2014/main" id="{F7B488B4-5B09-4AD5-AEB1-CBF9837903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80" t="13832" r="42385" b="68008"/>
          <a:stretch/>
        </p:blipFill>
        <p:spPr>
          <a:xfrm>
            <a:off x="186562" y="90957"/>
            <a:ext cx="1849212" cy="1170993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A4BEF586-2F54-47A0-8A55-61B3223477E6}"/>
              </a:ext>
            </a:extLst>
          </p:cNvPr>
          <p:cNvSpPr/>
          <p:nvPr/>
        </p:nvSpPr>
        <p:spPr>
          <a:xfrm>
            <a:off x="2636717" y="8188760"/>
            <a:ext cx="4232434" cy="955239"/>
          </a:xfrm>
          <a:prstGeom prst="rect">
            <a:avLst/>
          </a:prstGeom>
          <a:solidFill>
            <a:srgbClr val="3131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E1FFE72B-7D8D-460C-8F32-1D33CE5CB337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300" y="337136"/>
            <a:ext cx="2745235" cy="848273"/>
          </a:xfrm>
          <a:prstGeom prst="rect">
            <a:avLst/>
          </a:prstGeom>
        </p:spPr>
      </p:pic>
      <p:sp>
        <p:nvSpPr>
          <p:cNvPr id="44" name="Rectángulo 43">
            <a:extLst>
              <a:ext uri="{FF2B5EF4-FFF2-40B4-BE49-F238E27FC236}">
                <a16:creationId xmlns:a16="http://schemas.microsoft.com/office/drawing/2014/main" id="{2C28D355-0BB0-4089-89B7-30581F3C2262}"/>
              </a:ext>
            </a:extLst>
          </p:cNvPr>
          <p:cNvSpPr/>
          <p:nvPr/>
        </p:nvSpPr>
        <p:spPr>
          <a:xfrm>
            <a:off x="2732733" y="1476239"/>
            <a:ext cx="4221283" cy="3871397"/>
          </a:xfrm>
          <a:prstGeom prst="rect">
            <a:avLst/>
          </a:prstGeom>
          <a:blipFill dpi="0" rotWithShape="1">
            <a:blip r:embed="rId4">
              <a:alphaModFix amt="2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8149F327-83BA-4BED-874B-CB067E212EC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586"/>
          <a:stretch/>
        </p:blipFill>
        <p:spPr>
          <a:xfrm>
            <a:off x="0" y="8370492"/>
            <a:ext cx="2421600" cy="591774"/>
          </a:xfrm>
          <a:prstGeom prst="rect">
            <a:avLst/>
          </a:prstGeom>
        </p:spPr>
      </p:pic>
      <p:sp>
        <p:nvSpPr>
          <p:cNvPr id="50" name="CuadroTexto 49">
            <a:extLst>
              <a:ext uri="{FF2B5EF4-FFF2-40B4-BE49-F238E27FC236}">
                <a16:creationId xmlns:a16="http://schemas.microsoft.com/office/drawing/2014/main" id="{5C0D007C-A7A2-4741-8098-D5AFABA2D8E1}"/>
              </a:ext>
            </a:extLst>
          </p:cNvPr>
          <p:cNvSpPr txBox="1"/>
          <p:nvPr/>
        </p:nvSpPr>
        <p:spPr>
          <a:xfrm>
            <a:off x="3236230" y="8188761"/>
            <a:ext cx="34663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>
                <a:solidFill>
                  <a:schemeClr val="bg1"/>
                </a:solidFill>
              </a:rPr>
              <a:t>SOCIOS CANACINTRA  </a:t>
            </a:r>
          </a:p>
          <a:p>
            <a:pPr algn="ctr"/>
            <a:r>
              <a:rPr lang="es-MX" sz="2400" dirty="0">
                <a:solidFill>
                  <a:schemeClr val="bg1"/>
                </a:solidFill>
              </a:rPr>
              <a:t>10% DE DESCUENTO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7643D782-F08C-4324-9076-5ADEEF66BFBA}"/>
              </a:ext>
            </a:extLst>
          </p:cNvPr>
          <p:cNvSpPr/>
          <p:nvPr/>
        </p:nvSpPr>
        <p:spPr>
          <a:xfrm>
            <a:off x="0" y="154765"/>
            <a:ext cx="45719" cy="4990599"/>
          </a:xfrm>
          <a:prstGeom prst="rect">
            <a:avLst/>
          </a:prstGeom>
          <a:solidFill>
            <a:srgbClr val="CAA1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CAA132"/>
              </a:solidFill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E782CFC9-DC1E-4336-AC54-A3BC22F9860A}"/>
              </a:ext>
            </a:extLst>
          </p:cNvPr>
          <p:cNvSpPr txBox="1"/>
          <p:nvPr/>
        </p:nvSpPr>
        <p:spPr>
          <a:xfrm>
            <a:off x="91439" y="1275085"/>
            <a:ext cx="66330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400"/>
              </a:spcBef>
              <a:spcAft>
                <a:spcPts val="400"/>
              </a:spcAft>
            </a:pPr>
            <a:r>
              <a:rPr lang="es-MX" sz="1400" dirty="0">
                <a:latin typeface="D-DIN" panose="020B0504030202030204" pitchFamily="34" charset="0"/>
              </a:rPr>
              <a:t>Nuestro proceso de soluciones integrales es el resultado del análisis y entendimiento de nuestros clientes, del sector que atienden, de la economía doméstica y global, así como de los mercados financieros, dando como resultado el surgimiento y aprovechamiento de oportunidades. </a:t>
            </a:r>
            <a:endParaRPr lang="es-MX" sz="1200" dirty="0">
              <a:solidFill>
                <a:schemeClr val="tx1">
                  <a:lumMod val="85000"/>
                  <a:lumOff val="15000"/>
                </a:schemeClr>
              </a:solidFill>
              <a:latin typeface="D-DIN" panose="020B0504030202030204" pitchFamily="34" charset="0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DC9CD61F-A3F4-4611-AE1A-6E597B36A044}"/>
              </a:ext>
            </a:extLst>
          </p:cNvPr>
          <p:cNvSpPr/>
          <p:nvPr/>
        </p:nvSpPr>
        <p:spPr>
          <a:xfrm>
            <a:off x="0" y="7249704"/>
            <a:ext cx="6888287" cy="9176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40BDA380-DB01-4958-B275-FD0A34E1AD97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59664" y="7433943"/>
            <a:ext cx="213458" cy="213458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60C1AE39-AB61-42E8-9E3B-C9DCAB1D4246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83" y="7797514"/>
            <a:ext cx="229227" cy="229227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7FFA6300-E106-457D-83BE-ECD0FA6F1DC8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63" y="7461437"/>
            <a:ext cx="214012" cy="220995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6576A235-FF97-4CEA-88A8-7905079E26CE}"/>
              </a:ext>
            </a:extLst>
          </p:cNvPr>
          <p:cNvPicPr>
            <a:picLocks noChangeAspect="1"/>
          </p:cNvPicPr>
          <p:nvPr/>
        </p:nvPicPr>
        <p:blipFill>
          <a:blip r:embed="rId11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1735" y="7763924"/>
            <a:ext cx="262817" cy="262817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BBA50DC1-8B8F-4042-9F8C-ACC69ADCF661}"/>
              </a:ext>
            </a:extLst>
          </p:cNvPr>
          <p:cNvSpPr txBox="1"/>
          <p:nvPr/>
        </p:nvSpPr>
        <p:spPr>
          <a:xfrm>
            <a:off x="521151" y="7428263"/>
            <a:ext cx="9838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s-MX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55 6413 0088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7FCCFFBC-F3AB-4E7B-80DE-6F155168B312}"/>
              </a:ext>
            </a:extLst>
          </p:cNvPr>
          <p:cNvSpPr/>
          <p:nvPr/>
        </p:nvSpPr>
        <p:spPr>
          <a:xfrm>
            <a:off x="4031123" y="7380679"/>
            <a:ext cx="267147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s-MX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teatendemos@carpediemcapita.com.mx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C54D3AFF-1225-465A-B480-3B6699FD24C9}"/>
              </a:ext>
            </a:extLst>
          </p:cNvPr>
          <p:cNvSpPr/>
          <p:nvPr/>
        </p:nvSpPr>
        <p:spPr>
          <a:xfrm>
            <a:off x="521151" y="7769456"/>
            <a:ext cx="244659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Carpediemcapital.com.mx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1BB41E00-3A64-4931-BAD3-AC9C5578C241}"/>
              </a:ext>
            </a:extLst>
          </p:cNvPr>
          <p:cNvSpPr/>
          <p:nvPr/>
        </p:nvSpPr>
        <p:spPr>
          <a:xfrm>
            <a:off x="4066004" y="7794844"/>
            <a:ext cx="244659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Carpe Diem Capital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6E223A31-D78A-487A-9930-9C9BCCA7C9F0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30467" t="58015" r="51692" b="24820"/>
          <a:stretch/>
        </p:blipFill>
        <p:spPr>
          <a:xfrm>
            <a:off x="1" y="5211469"/>
            <a:ext cx="3722698" cy="2038234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825F77DF-678A-48AF-BBC6-FEEFF8CCBB23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50000" t="56963" r="29500" b="18515"/>
          <a:stretch/>
        </p:blipFill>
        <p:spPr>
          <a:xfrm>
            <a:off x="3703320" y="5195950"/>
            <a:ext cx="3154680" cy="2044081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3DF41232-C09B-439A-89DA-CB02B53419C4}"/>
              </a:ext>
            </a:extLst>
          </p:cNvPr>
          <p:cNvSpPr txBox="1"/>
          <p:nvPr/>
        </p:nvSpPr>
        <p:spPr>
          <a:xfrm>
            <a:off x="91439" y="2535165"/>
            <a:ext cx="658737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sz="1400" b="1" dirty="0">
                <a:latin typeface="D-DIN" panose="020B0504030202030204" pitchFamily="34" charset="0"/>
              </a:rPr>
              <a:t>BANCA DE INVERSIÓN BOUTIQUE</a:t>
            </a:r>
            <a:r>
              <a:rPr lang="es-MX" sz="1400" dirty="0">
                <a:latin typeface="D-DIN" panose="020B0504030202030204" pitchFamily="34" charset="0"/>
              </a:rPr>
              <a:t>	En Carpe Diem Capital ofrecemos una variedad de servicios de Banca de Inversión Boutique y de distintos tipos de financiamientos a una amplia y diversificada base de clientes que incluyen pequeñas y medianas empresas, corporaciones, instituciones financieras, gobiernos y personas físicas.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DC54CD5F-5068-4E82-A80B-521FEAD80238}"/>
              </a:ext>
            </a:extLst>
          </p:cNvPr>
          <p:cNvSpPr txBox="1"/>
          <p:nvPr/>
        </p:nvSpPr>
        <p:spPr>
          <a:xfrm>
            <a:off x="91439" y="3487045"/>
            <a:ext cx="681228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400" b="1" dirty="0">
                <a:latin typeface="D-DIN" panose="020B0504030202030204" pitchFamily="34" charset="0"/>
              </a:rPr>
              <a:t>FINANCIAMIENTO	</a:t>
            </a:r>
            <a:r>
              <a:rPr lang="es-MX" sz="1400" dirty="0">
                <a:latin typeface="D-DIN" panose="020B0504030202030204" pitchFamily="34" charset="0"/>
              </a:rPr>
              <a:t>	Reconocemos la vitalidad del financiamiento para cumplir con los distintos objetivos de nuestros clientes. Por ello, buscamos dar una respuesta oportuna a las necesidades de fondeo de nuestros clientes y canalizarlos rápidamente con las mejores opciones de financiamiento.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A575BD3A-D6DF-4789-A4DC-4B45483A62B3}"/>
              </a:ext>
            </a:extLst>
          </p:cNvPr>
          <p:cNvSpPr txBox="1"/>
          <p:nvPr/>
        </p:nvSpPr>
        <p:spPr>
          <a:xfrm>
            <a:off x="68579" y="2229565"/>
            <a:ext cx="16916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800" i="0" dirty="0">
                <a:solidFill>
                  <a:srgbClr val="CAA132"/>
                </a:solidFill>
                <a:effectLst/>
                <a:latin typeface="Gotham Black" pitchFamily="50" charset="0"/>
              </a:rPr>
              <a:t>SERVICIOS</a:t>
            </a:r>
            <a:endParaRPr lang="es-MX" dirty="0"/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EAB806AF-43AD-4305-97B6-19B5E3A0D3DF}"/>
              </a:ext>
            </a:extLst>
          </p:cNvPr>
          <p:cNvSpPr txBox="1"/>
          <p:nvPr/>
        </p:nvSpPr>
        <p:spPr>
          <a:xfrm>
            <a:off x="101310" y="4474103"/>
            <a:ext cx="661951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sz="1400" b="1" dirty="0">
                <a:latin typeface="D-DIN" panose="020B0504030202030204" pitchFamily="34" charset="0"/>
              </a:rPr>
              <a:t>INVERSIONES	</a:t>
            </a:r>
            <a:r>
              <a:rPr lang="es-MX" sz="1400" dirty="0">
                <a:latin typeface="D-DIN" panose="020B0504030202030204" pitchFamily="34" charset="0"/>
              </a:rPr>
              <a:t>A través de nuestras alianzas estratégicas, Carpe Diem Capital ofrece sus servicios de Inversión con un portafolio diseñado para maximizar los rendimientos de nuestros clientes. </a:t>
            </a:r>
          </a:p>
        </p:txBody>
      </p:sp>
    </p:spTree>
    <p:extLst>
      <p:ext uri="{BB962C8B-B14F-4D97-AF65-F5344CB8AC3E}">
        <p14:creationId xmlns:p14="http://schemas.microsoft.com/office/powerpoint/2010/main" val="240648553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4364</TotalTime>
  <Words>233</Words>
  <Application>Microsoft Office PowerPoint</Application>
  <PresentationFormat>Carta (216 x 279 mm)</PresentationFormat>
  <Paragraphs>19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D-DIN</vt:lpstr>
      <vt:lpstr>Gotham Black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Shantal Hdez V</dc:creator>
  <cp:lastModifiedBy>Shantal Hdez V</cp:lastModifiedBy>
  <cp:revision>75</cp:revision>
  <dcterms:created xsi:type="dcterms:W3CDTF">2019-04-15T11:51:39Z</dcterms:created>
  <dcterms:modified xsi:type="dcterms:W3CDTF">2021-07-07T15:20:14Z</dcterms:modified>
</cp:coreProperties>
</file>